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77" r:id="rId2"/>
    <p:sldId id="467" r:id="rId3"/>
    <p:sldId id="469" r:id="rId4"/>
    <p:sldId id="470" r:id="rId5"/>
    <p:sldId id="468" r:id="rId6"/>
    <p:sldId id="471" r:id="rId7"/>
    <p:sldId id="472" r:id="rId8"/>
    <p:sldId id="473" r:id="rId9"/>
    <p:sldId id="474" r:id="rId10"/>
    <p:sldId id="475" r:id="rId11"/>
    <p:sldId id="476" r:id="rId12"/>
    <p:sldId id="257" r:id="rId13"/>
    <p:sldId id="478" r:id="rId14"/>
    <p:sldId id="479" r:id="rId15"/>
    <p:sldId id="480" r:id="rId16"/>
    <p:sldId id="481" r:id="rId17"/>
  </p:sldIdLst>
  <p:sldSz cx="12192000" cy="6858000"/>
  <p:notesSz cx="6858000" cy="9144000"/>
  <p:embeddedFontLst>
    <p:embeddedFont>
      <p:font typeface="맑은 고딕" panose="020B0503020000020004" pitchFamily="34" charset="-127"/>
      <p:regular r:id="rId20"/>
      <p:bold r:id="rId21"/>
    </p:embeddedFont>
    <p:embeddedFont>
      <p:font typeface="Rubik Light" charset="-79"/>
      <p:regular r:id="rId22"/>
      <p:italic r:id="rId23"/>
    </p:embeddedFont>
    <p:embeddedFont>
      <p:font typeface="Tilt Warp" panose="020B0604020202020204" charset="0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0B27"/>
    <a:srgbClr val="5284D7"/>
    <a:srgbClr val="000000"/>
    <a:srgbClr val="FFEFD9"/>
    <a:srgbClr val="FF6E80"/>
    <a:srgbClr val="1A1A1A"/>
    <a:srgbClr val="4C60CA"/>
    <a:srgbClr val="A1DFC2"/>
    <a:srgbClr val="49C6CF"/>
    <a:srgbClr val="F262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0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066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47FDBB1-5EC9-40FD-9A36-D4E35C581F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AF1716-40E8-4512-B252-D7362A0E94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EE3C99E-C3C0-40AD-AD91-8E96E8F586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86696-F86F-4066-9FDD-77F2B013FA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592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2023-12-19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raphic 3">
            <a:hlinkClick r:id="rId2"/>
            <a:extLst>
              <a:ext uri="{FF2B5EF4-FFF2-40B4-BE49-F238E27FC236}">
                <a16:creationId xmlns:a16="http://schemas.microsoft.com/office/drawing/2014/main" id="{B09E1DA0-4061-4682-928E-589768CBBB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65" name="TextBox 64">
            <a:hlinkClick r:id="rId5"/>
            <a:extLst>
              <a:ext uri="{FF2B5EF4-FFF2-40B4-BE49-F238E27FC236}">
                <a16:creationId xmlns:a16="http://schemas.microsoft.com/office/drawing/2014/main" id="{E84E4583-0D68-4298-BEEE-DF6A5F66D633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1D326A8-E39C-4393-B23F-08D9A073305E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E828EE5-E387-44E6-8044-FA749E8C0B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3">
            <a:hlinkClick r:id="rId3"/>
            <a:extLst>
              <a:ext uri="{FF2B5EF4-FFF2-40B4-BE49-F238E27FC236}">
                <a16:creationId xmlns:a16="http://schemas.microsoft.com/office/drawing/2014/main" id="{FE17DF76-9BCB-4CE9-B7B7-A7B0F64E48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6"/>
            <a:extLst>
              <a:ext uri="{FF2B5EF4-FFF2-40B4-BE49-F238E27FC236}">
                <a16:creationId xmlns:a16="http://schemas.microsoft.com/office/drawing/2014/main" id="{4DCDE15D-3A61-4AF6-87D0-70785EF9CEAB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21DD2925-E7FC-458D-82E2-656B44B546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85831" y="945499"/>
            <a:ext cx="2886970" cy="2888618"/>
          </a:xfrm>
          <a:prstGeom prst="roundRect">
            <a:avLst>
              <a:gd name="adj" fmla="val 266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2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2792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E7ECCA2-9548-4A86-8137-EE1E90271D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3">
            <a:hlinkClick r:id="rId3"/>
            <a:extLst>
              <a:ext uri="{FF2B5EF4-FFF2-40B4-BE49-F238E27FC236}">
                <a16:creationId xmlns:a16="http://schemas.microsoft.com/office/drawing/2014/main" id="{68730084-0AD6-494D-8424-2DE6A203D0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6"/>
            <a:extLst>
              <a:ext uri="{FF2B5EF4-FFF2-40B4-BE49-F238E27FC236}">
                <a16:creationId xmlns:a16="http://schemas.microsoft.com/office/drawing/2014/main" id="{6BC5FABE-6A14-485E-BEB3-CADE49A087EA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1A13C5FA-5FB6-48BE-BB2B-CB5B6F6B81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85831" y="945499"/>
            <a:ext cx="2886970" cy="2888618"/>
          </a:xfrm>
          <a:prstGeom prst="roundRect">
            <a:avLst>
              <a:gd name="adj" fmla="val 266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2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06090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CD29381D-2146-4140-9EB6-1317F77FDD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Graphic 3">
            <a:hlinkClick r:id="rId3"/>
            <a:extLst>
              <a:ext uri="{FF2B5EF4-FFF2-40B4-BE49-F238E27FC236}">
                <a16:creationId xmlns:a16="http://schemas.microsoft.com/office/drawing/2014/main" id="{406600BF-921E-4278-8068-7B1A690D88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17" name="TextBox 16">
            <a:hlinkClick r:id="rId6"/>
            <a:extLst>
              <a:ext uri="{FF2B5EF4-FFF2-40B4-BE49-F238E27FC236}">
                <a16:creationId xmlns:a16="http://schemas.microsoft.com/office/drawing/2014/main" id="{4C269F12-D16E-4F53-B42B-D7B76D9069F8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그림 개체 틀 2">
            <a:extLst>
              <a:ext uri="{FF2B5EF4-FFF2-40B4-BE49-F238E27FC236}">
                <a16:creationId xmlns:a16="http://schemas.microsoft.com/office/drawing/2014/main" id="{B8F79BE3-3A44-4202-8B06-5CB50CC0D20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943723" y="1796389"/>
            <a:ext cx="1491254" cy="1492106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2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19F7B9F1-F581-4019-A6BF-116867F242A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64034" y="1469340"/>
            <a:ext cx="1992666" cy="1993804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2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63149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5AB1076F-EA55-4BCC-8A47-5A076EA10B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Graphic 3">
            <a:hlinkClick r:id="rId3"/>
            <a:extLst>
              <a:ext uri="{FF2B5EF4-FFF2-40B4-BE49-F238E27FC236}">
                <a16:creationId xmlns:a16="http://schemas.microsoft.com/office/drawing/2014/main" id="{3690A73F-E721-4493-B957-B7D906148D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16" name="TextBox 15">
            <a:hlinkClick r:id="rId6"/>
            <a:extLst>
              <a:ext uri="{FF2B5EF4-FFF2-40B4-BE49-F238E27FC236}">
                <a16:creationId xmlns:a16="http://schemas.microsoft.com/office/drawing/2014/main" id="{AC67E0B6-8869-4620-B70C-39C3F13326ED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15F0F0FC-2398-4F3E-80A9-9E3C9B7C8D0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74341" y="1559218"/>
            <a:ext cx="3737430" cy="3739564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06928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55F4804-CA52-41B6-9EEE-66546AC60B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08196AC8-4557-4E14-9B91-C317C0D78A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FCAC414E-D79B-4EC8-B3B8-8D2BF5603B02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그림 개체 틀 11">
            <a:extLst>
              <a:ext uri="{FF2B5EF4-FFF2-40B4-BE49-F238E27FC236}">
                <a16:creationId xmlns:a16="http://schemas.microsoft.com/office/drawing/2014/main" id="{ED8C65A0-558E-4CE5-8AD7-CB591823ECE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68193" y="723085"/>
            <a:ext cx="2563220" cy="5415776"/>
          </a:xfrm>
          <a:prstGeom prst="roundRect">
            <a:avLst>
              <a:gd name="adj" fmla="val 11269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53675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EA28154F-F3A2-48C8-AC89-7117C4C19B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2764ECC6-B600-42F6-A639-015937C526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2740CC2A-9D98-47C9-93AF-C604FC8E361F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그림 개체 틀 5">
            <a:extLst>
              <a:ext uri="{FF2B5EF4-FFF2-40B4-BE49-F238E27FC236}">
                <a16:creationId xmlns:a16="http://schemas.microsoft.com/office/drawing/2014/main" id="{36EB130A-7F35-47C5-BA4F-BB23002A2AC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45091" y="945615"/>
            <a:ext cx="6633748" cy="4966769"/>
          </a:xfrm>
          <a:prstGeom prst="roundRect">
            <a:avLst>
              <a:gd name="adj" fmla="val 174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87726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DC68E841-8C4D-469C-9456-78CBE191BC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0D83A1E1-1FFF-402B-8BAF-1CC2F80926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9" name="TextBox 8">
            <a:hlinkClick r:id="rId6"/>
            <a:extLst>
              <a:ext uri="{FF2B5EF4-FFF2-40B4-BE49-F238E27FC236}">
                <a16:creationId xmlns:a16="http://schemas.microsoft.com/office/drawing/2014/main" id="{37F8E4B2-E3EB-46E6-B99D-BA5FD41A729E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그림 개체 틀 8">
            <a:extLst>
              <a:ext uri="{FF2B5EF4-FFF2-40B4-BE49-F238E27FC236}">
                <a16:creationId xmlns:a16="http://schemas.microsoft.com/office/drawing/2014/main" id="{7D0F4DDA-9751-4EEE-8788-FFD8D8D3221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033830" y="895348"/>
            <a:ext cx="7067557" cy="4608515"/>
          </a:xfrm>
          <a:prstGeom prst="roundRect">
            <a:avLst>
              <a:gd name="adj" fmla="val 68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00507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A76A0C32-6B16-4AD9-8244-4CEA521F42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5" name="TextBox 4">
            <a:hlinkClick r:id="rId5"/>
            <a:extLst>
              <a:ext uri="{FF2B5EF4-FFF2-40B4-BE49-F238E27FC236}">
                <a16:creationId xmlns:a16="http://schemas.microsoft.com/office/drawing/2014/main" id="{B43DD9D4-8846-4B3A-8EAA-7A7DD73FC0B4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0392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59A0C3B7-C75A-4EC2-AE42-8BD4D7A15E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5" name="TextBox 4">
            <a:hlinkClick r:id="rId5"/>
            <a:extLst>
              <a:ext uri="{FF2B5EF4-FFF2-40B4-BE49-F238E27FC236}">
                <a16:creationId xmlns:a16="http://schemas.microsoft.com/office/drawing/2014/main" id="{B46CD53E-8859-48A0-A05C-0BA18011FC3F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BD89D29A-074D-4F96-B362-4769D5A48C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A6649C14-F9B9-49B6-897E-E4DE80F70BEB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CA2E82-F531-47EF-BB54-D01D7E269265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6135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356E9AB9-873D-4606-955F-C71227CB2E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8E0F65C4-6BE3-4A5D-96BC-9E8916548826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877E3E-1E96-42D3-83A8-BEB4EBFE1BFE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753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3">
            <a:hlinkClick r:id="rId2"/>
            <a:extLst>
              <a:ext uri="{FF2B5EF4-FFF2-40B4-BE49-F238E27FC236}">
                <a16:creationId xmlns:a16="http://schemas.microsoft.com/office/drawing/2014/main" id="{99CC3455-934B-4732-8442-2F4B57BC44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9" name="TextBox 8">
            <a:hlinkClick r:id="rId5"/>
            <a:extLst>
              <a:ext uri="{FF2B5EF4-FFF2-40B4-BE49-F238E27FC236}">
                <a16:creationId xmlns:a16="http://schemas.microsoft.com/office/drawing/2014/main" id="{91E1B434-A915-4F56-A113-A66EC65B6B5D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956DF00-5609-43D3-9795-C4DC20C373D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25390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9A282415-8AD2-48E4-BE5F-5B831C5853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E3C0EF2B-6F8A-4EEE-A808-69D6337212A0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9BD8FC5-E77A-428E-B0EB-1220F6C8C66E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0916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E940A106-A8E4-4A8B-9D17-107E682C66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E52D8511-A5E4-40FF-B23A-1297B51903B6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16CEA33-9410-4BF4-A52B-E1718B5DFB8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58340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461913E9-0F73-487E-ADFB-DF1B37EED3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D1BABFA7-F610-4331-92DF-F3104F107DEC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274F1C-ABCD-4DF8-AD3D-125A5A61D0F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3549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FC6B5F77-E1AB-4274-84C0-D9D22555BD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3">
            <a:hlinkClick r:id="rId3"/>
            <a:extLst>
              <a:ext uri="{FF2B5EF4-FFF2-40B4-BE49-F238E27FC236}">
                <a16:creationId xmlns:a16="http://schemas.microsoft.com/office/drawing/2014/main" id="{F123A18A-A3BC-47ED-99F2-20F3551A31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6"/>
            <a:extLst>
              <a:ext uri="{FF2B5EF4-FFF2-40B4-BE49-F238E27FC236}">
                <a16:creationId xmlns:a16="http://schemas.microsoft.com/office/drawing/2014/main" id="{1AADF391-7B21-4ADE-ACE5-8BB236CB974D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E18B5F6A-C974-4971-8D96-20BBDCA9F5C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670315" y="9166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B0547817-F278-4C53-B940-FE1690DC941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819901" y="9166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C53790AE-8B34-404A-869C-9C69EFABF41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70315" y="36653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D246CC27-9002-4CAA-9EB4-051C9FD9B9D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819901" y="36653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47439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C90582AC-4EDD-4A95-98F1-268672E7C2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3">
            <a:hlinkClick r:id="rId3"/>
            <a:extLst>
              <a:ext uri="{FF2B5EF4-FFF2-40B4-BE49-F238E27FC236}">
                <a16:creationId xmlns:a16="http://schemas.microsoft.com/office/drawing/2014/main" id="{8E073700-680E-4F29-B28C-8C8C443A89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47128" y="6883074"/>
            <a:ext cx="2239204" cy="246221"/>
          </a:xfrm>
          <a:prstGeom prst="rect">
            <a:avLst/>
          </a:prstGeom>
        </p:spPr>
      </p:pic>
      <p:sp>
        <p:nvSpPr>
          <p:cNvPr id="8" name="TextBox 7">
            <a:hlinkClick r:id="rId6"/>
            <a:extLst>
              <a:ext uri="{FF2B5EF4-FFF2-40B4-BE49-F238E27FC236}">
                <a16:creationId xmlns:a16="http://schemas.microsoft.com/office/drawing/2014/main" id="{0D8C752E-2236-44E3-A216-8429587EA31B}"/>
              </a:ext>
            </a:extLst>
          </p:cNvPr>
          <p:cNvSpPr txBox="1"/>
          <p:nvPr userDrawn="1"/>
        </p:nvSpPr>
        <p:spPr>
          <a:xfrm>
            <a:off x="4205668" y="69195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6610A118-48C9-444A-B77C-C12F24A4175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8098" y="1583855"/>
            <a:ext cx="2193515" cy="2194768"/>
          </a:xfrm>
          <a:prstGeom prst="roundRect">
            <a:avLst>
              <a:gd name="adj" fmla="val 394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2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10475EB3-2002-4673-AFC6-0AF6F191A5D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35528" y="1583855"/>
            <a:ext cx="2193515" cy="2194768"/>
          </a:xfrm>
          <a:prstGeom prst="roundRect">
            <a:avLst>
              <a:gd name="adj" fmla="val 394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2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5FECA263-96BB-40E1-AD7A-149A2E54A87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62958" y="1583855"/>
            <a:ext cx="2193515" cy="2194768"/>
          </a:xfrm>
          <a:prstGeom prst="roundRect">
            <a:avLst>
              <a:gd name="adj" fmla="val 394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2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1895819C-E403-42D9-97E2-7DB3D29275C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790387" y="1583855"/>
            <a:ext cx="2193515" cy="2194768"/>
          </a:xfrm>
          <a:prstGeom prst="roundRect">
            <a:avLst>
              <a:gd name="adj" fmla="val 394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2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157298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72" r:id="rId17"/>
    <p:sldLayoutId id="2147483664" r:id="rId1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E95C247-1ABF-4F73-AB4D-A0CD26EFFAB7}"/>
              </a:ext>
            </a:extLst>
          </p:cNvPr>
          <p:cNvSpPr txBox="1"/>
          <p:nvPr userDrawn="1"/>
        </p:nvSpPr>
        <p:spPr>
          <a:xfrm>
            <a:off x="2172103" y="2464721"/>
            <a:ext cx="7847796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NEV-2023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7A27DD9E-081F-44EB-8EA5-46567ED0DFF6}"/>
              </a:ext>
            </a:extLst>
          </p:cNvPr>
          <p:cNvSpPr txBox="1"/>
          <p:nvPr/>
        </p:nvSpPr>
        <p:spPr>
          <a:xfrm>
            <a:off x="1775747" y="692341"/>
            <a:ext cx="878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Программные конструкции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55E95F-1813-44CE-9036-FE7B7BA53D05}"/>
              </a:ext>
            </a:extLst>
          </p:cNvPr>
          <p:cNvSpPr txBox="1"/>
          <p:nvPr/>
        </p:nvSpPr>
        <p:spPr>
          <a:xfrm>
            <a:off x="933369" y="4518945"/>
            <a:ext cx="23984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main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{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print “do </a:t>
            </a:r>
            <a:r>
              <a:rPr lang="en-US" altLang="ko-KR" sz="1400" b="1" dirty="0" err="1">
                <a:solidFill>
                  <a:schemeClr val="bg1"/>
                </a:solidFill>
                <a:latin typeface="+mj-lt"/>
              </a:rPr>
              <a:t>somthing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”;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}</a:t>
            </a:r>
            <a:endParaRPr lang="ko-KR" altLang="en-US" sz="1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D0BC57B-9C47-4306-BF87-A95321F6E89D}"/>
              </a:ext>
            </a:extLst>
          </p:cNvPr>
          <p:cNvSpPr/>
          <p:nvPr/>
        </p:nvSpPr>
        <p:spPr>
          <a:xfrm>
            <a:off x="933369" y="2596750"/>
            <a:ext cx="48423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main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{</a:t>
            </a:r>
          </a:p>
          <a:p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….</a:t>
            </a:r>
            <a:endParaRPr lang="en-US" altLang="ko-KR" sz="1400" b="1" dirty="0">
              <a:solidFill>
                <a:schemeClr val="bg1"/>
              </a:solidFill>
              <a:latin typeface="+mj-lt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}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072A1AD-0780-41E9-BDFE-B1B6C379979E}"/>
              </a:ext>
            </a:extLst>
          </p:cNvPr>
          <p:cNvSpPr/>
          <p:nvPr/>
        </p:nvSpPr>
        <p:spPr>
          <a:xfrm>
            <a:off x="933370" y="1936323"/>
            <a:ext cx="2793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400" b="1" dirty="0">
                <a:solidFill>
                  <a:schemeClr val="bg1"/>
                </a:solidFill>
                <a:latin typeface="+mj-lt"/>
              </a:rPr>
              <a:t>Главная функция</a:t>
            </a:r>
            <a:endParaRPr lang="en-US" altLang="ko-KR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AEE25E-9D17-4733-A2C9-0CB24FF2D0DC}"/>
              </a:ext>
            </a:extLst>
          </p:cNvPr>
          <p:cNvSpPr txBox="1"/>
          <p:nvPr/>
        </p:nvSpPr>
        <p:spPr>
          <a:xfrm>
            <a:off x="6652784" y="4579899"/>
            <a:ext cx="40537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number function funk(number a, number b)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{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new number res;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res = a + b;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return res;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}</a:t>
            </a:r>
            <a:endParaRPr lang="ko-KR" altLang="en-US" sz="1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직사각형 41">
            <a:extLst>
              <a:ext uri="{FF2B5EF4-FFF2-40B4-BE49-F238E27FC236}">
                <a16:creationId xmlns:a16="http://schemas.microsoft.com/office/drawing/2014/main" id="{D27E62B0-1ED4-47A3-8DD5-4A069A8D22C5}"/>
              </a:ext>
            </a:extLst>
          </p:cNvPr>
          <p:cNvSpPr/>
          <p:nvPr/>
        </p:nvSpPr>
        <p:spPr>
          <a:xfrm>
            <a:off x="6630043" y="2596750"/>
            <a:ext cx="50603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chemeClr val="bg1"/>
                </a:solidFill>
                <a:latin typeface="+mj-lt"/>
              </a:rPr>
              <a:t>&lt;тип данных&gt; 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function </a:t>
            </a:r>
            <a:r>
              <a:rPr lang="ru-RU" sz="1400" b="1" dirty="0">
                <a:solidFill>
                  <a:schemeClr val="bg1"/>
                </a:solidFill>
                <a:latin typeface="+mj-lt"/>
              </a:rPr>
              <a:t>&lt;идентификатор&gt;(&lt;тип данных&gt;  &lt;идентификатор&gt;,</a:t>
            </a:r>
            <a:r>
              <a:rPr 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sz="1400" b="1" dirty="0">
                <a:solidFill>
                  <a:schemeClr val="bg1"/>
                </a:solidFill>
                <a:latin typeface="+mj-lt"/>
              </a:rPr>
              <a:t> …)</a:t>
            </a:r>
            <a:endParaRPr lang="ru-BY" sz="1400" b="1" dirty="0">
              <a:solidFill>
                <a:schemeClr val="bg1"/>
              </a:solidFill>
              <a:latin typeface="+mj-lt"/>
            </a:endParaRPr>
          </a:p>
          <a:p>
            <a:r>
              <a:rPr lang="ru-RU" sz="1400" b="1" dirty="0">
                <a:solidFill>
                  <a:schemeClr val="bg1"/>
                </a:solidFill>
                <a:latin typeface="+mj-lt"/>
              </a:rPr>
              <a:t>{</a:t>
            </a:r>
            <a:endParaRPr lang="ru-BY" sz="1400" b="1" dirty="0">
              <a:solidFill>
                <a:schemeClr val="bg1"/>
              </a:solidFill>
              <a:latin typeface="+mj-lt"/>
            </a:endParaRPr>
          </a:p>
          <a:p>
            <a:r>
              <a:rPr lang="ru-RU" sz="1400" b="1" dirty="0">
                <a:solidFill>
                  <a:schemeClr val="bg1"/>
                </a:solidFill>
                <a:latin typeface="+mj-lt"/>
              </a:rPr>
              <a:t>&lt;инструкции языка&gt;</a:t>
            </a:r>
            <a:endParaRPr lang="ru-BY" sz="1400" b="1" dirty="0">
              <a:solidFill>
                <a:schemeClr val="bg1"/>
              </a:solidFill>
              <a:latin typeface="+mj-lt"/>
            </a:endParaRPr>
          </a:p>
          <a:p>
            <a:r>
              <a:rPr lang="en-US" sz="1400" b="1" dirty="0">
                <a:solidFill>
                  <a:schemeClr val="bg1"/>
                </a:solidFill>
                <a:latin typeface="+mj-lt"/>
              </a:rPr>
              <a:t>return</a:t>
            </a:r>
            <a:r>
              <a:rPr lang="ru-RU" sz="1400" b="1" dirty="0">
                <a:solidFill>
                  <a:schemeClr val="bg1"/>
                </a:solidFill>
                <a:latin typeface="+mj-lt"/>
              </a:rPr>
              <a:t> &lt;идентификатор&gt;|&lt;литерал&gt;</a:t>
            </a:r>
            <a:endParaRPr lang="ru-BY" sz="1400" b="1" dirty="0">
              <a:solidFill>
                <a:schemeClr val="bg1"/>
              </a:solidFill>
              <a:latin typeface="+mj-lt"/>
            </a:endParaRPr>
          </a:p>
          <a:p>
            <a:r>
              <a:rPr lang="ru-RU" sz="1400" b="1" dirty="0">
                <a:solidFill>
                  <a:schemeClr val="bg1"/>
                </a:solidFill>
                <a:latin typeface="+mj-lt"/>
              </a:rPr>
              <a:t>}</a:t>
            </a:r>
            <a:endParaRPr lang="ru-BY" sz="1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직사각형 42">
            <a:extLst>
              <a:ext uri="{FF2B5EF4-FFF2-40B4-BE49-F238E27FC236}">
                <a16:creationId xmlns:a16="http://schemas.microsoft.com/office/drawing/2014/main" id="{BAF41A16-FE10-4354-946E-9B44880D0C00}"/>
              </a:ext>
            </a:extLst>
          </p:cNvPr>
          <p:cNvSpPr/>
          <p:nvPr/>
        </p:nvSpPr>
        <p:spPr>
          <a:xfrm>
            <a:off x="6652785" y="1936322"/>
            <a:ext cx="2398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400" b="1" dirty="0">
                <a:solidFill>
                  <a:schemeClr val="bg1"/>
                </a:solidFill>
                <a:latin typeface="+mj-lt"/>
              </a:rPr>
              <a:t>Функция</a:t>
            </a:r>
            <a:endParaRPr lang="en-US" altLang="ko-KR" sz="24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977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7A27DD9E-081F-44EB-8EA5-46567ED0DFF6}"/>
              </a:ext>
            </a:extLst>
          </p:cNvPr>
          <p:cNvSpPr txBox="1"/>
          <p:nvPr/>
        </p:nvSpPr>
        <p:spPr>
          <a:xfrm>
            <a:off x="1227664" y="970134"/>
            <a:ext cx="9826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Функции стандартной библиотеки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55E95F-1813-44CE-9036-FE7B7BA53D05}"/>
              </a:ext>
            </a:extLst>
          </p:cNvPr>
          <p:cNvSpPr txBox="1"/>
          <p:nvPr/>
        </p:nvSpPr>
        <p:spPr>
          <a:xfrm>
            <a:off x="1227664" y="2688989"/>
            <a:ext cx="9826158" cy="2541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+mj-lt"/>
              </a:rPr>
              <a:t> number length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(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string str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 –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вычисляет длину строки</a:t>
            </a:r>
            <a:endParaRPr lang="en-US" sz="1800" b="1" dirty="0">
              <a:solidFill>
                <a:schemeClr val="bg1"/>
              </a:solidFill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+mj-lt"/>
              </a:rPr>
              <a:t>string </a:t>
            </a:r>
            <a:r>
              <a:rPr lang="en-US" sz="1800" b="1" dirty="0" err="1">
                <a:solidFill>
                  <a:schemeClr val="bg1"/>
                </a:solidFill>
                <a:latin typeface="+mj-lt"/>
              </a:rPr>
              <a:t>strcopy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(string str) –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копирование строк</a:t>
            </a:r>
            <a:endParaRPr lang="en-US" sz="1800" b="1" dirty="0">
              <a:solidFill>
                <a:schemeClr val="bg1"/>
              </a:solidFill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+mj-lt"/>
              </a:rPr>
              <a:t>number </a:t>
            </a:r>
            <a:r>
              <a:rPr lang="en-US" sz="1800" b="1" dirty="0" err="1">
                <a:solidFill>
                  <a:schemeClr val="bg1"/>
                </a:solidFill>
                <a:latin typeface="+mj-lt"/>
              </a:rPr>
              <a:t>atoii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(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string str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 –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преобразует строку в число</a:t>
            </a:r>
          </a:p>
          <a:p>
            <a:pPr algn="l"/>
            <a:r>
              <a:rPr lang="ru-RU" sz="1800" b="1" dirty="0">
                <a:solidFill>
                  <a:schemeClr val="bg1"/>
                </a:solidFill>
                <a:latin typeface="+mj-lt"/>
              </a:rPr>
              <a:t>А так же две функции не доступные пользователю на прямую.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+mj-lt"/>
              </a:rPr>
              <a:t>string </a:t>
            </a:r>
            <a:r>
              <a:rPr lang="en-US" sz="1800" b="1" dirty="0" err="1">
                <a:solidFill>
                  <a:schemeClr val="bg1"/>
                </a:solidFill>
                <a:latin typeface="+mj-lt"/>
              </a:rPr>
              <a:t>outstr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() –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вывод строки</a:t>
            </a:r>
            <a:endParaRPr lang="en-US" sz="1800" b="1" dirty="0">
              <a:solidFill>
                <a:schemeClr val="bg1"/>
              </a:solidFill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+mj-lt"/>
              </a:rPr>
              <a:t>string </a:t>
            </a:r>
            <a:r>
              <a:rPr lang="en-US" sz="1800" b="1" dirty="0" err="1">
                <a:solidFill>
                  <a:schemeClr val="bg1"/>
                </a:solidFill>
                <a:latin typeface="+mj-lt"/>
              </a:rPr>
              <a:t>outnum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()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 – вывод числа</a:t>
            </a:r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219CAC-57C7-4E06-A51A-DD5D705393FC}"/>
              </a:ext>
            </a:extLst>
          </p:cNvPr>
          <p:cNvSpPr txBox="1"/>
          <p:nvPr/>
        </p:nvSpPr>
        <p:spPr>
          <a:xfrm>
            <a:off x="1227664" y="1802987"/>
            <a:ext cx="9826156" cy="462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indent="450215" algn="ctr">
              <a:spcBef>
                <a:spcPts val="1800"/>
              </a:spcBef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Язык 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NEV-2023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 поддерживает 3 функции стандартной библиотеки </a:t>
            </a:r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19163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6F83196-D9F1-41F8-BAE9-53BA6FFE5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233" y="310990"/>
            <a:ext cx="9417534" cy="623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280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971289-A0AE-4506-B193-103E4BEA16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085" y="130629"/>
            <a:ext cx="9081237" cy="649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656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BBE13A6-62D1-4D0C-9182-3265CE3E83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326" y="359919"/>
            <a:ext cx="7029811" cy="149232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EC486F8-5C12-4654-9293-8A315364B3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326" y="2079244"/>
            <a:ext cx="8725348" cy="179079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BFF1201-85C5-48AE-8BE1-04BE88591D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326" y="4195462"/>
            <a:ext cx="7715647" cy="210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855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7A27DD9E-081F-44EB-8EA5-46567ED0DFF6}"/>
              </a:ext>
            </a:extLst>
          </p:cNvPr>
          <p:cNvSpPr txBox="1"/>
          <p:nvPr/>
        </p:nvSpPr>
        <p:spPr>
          <a:xfrm>
            <a:off x="1227664" y="970134"/>
            <a:ext cx="9826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ko-KR" sz="3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Итоги компиляции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219CAC-57C7-4E06-A51A-DD5D705393FC}"/>
              </a:ext>
            </a:extLst>
          </p:cNvPr>
          <p:cNvSpPr txBox="1"/>
          <p:nvPr/>
        </p:nvSpPr>
        <p:spPr>
          <a:xfrm>
            <a:off x="1227664" y="1808667"/>
            <a:ext cx="9826156" cy="1109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indent="450215" algn="ctr">
              <a:spcBef>
                <a:spcPts val="1800"/>
              </a:spcBef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Итог компиляции программы выводится в отдельный .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log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файл</a:t>
            </a:r>
          </a:p>
          <a:p>
            <a:pPr indent="450215" algn="ctr">
              <a:spcBef>
                <a:spcPts val="1800"/>
              </a:spcBef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В него помещаются протоколы которые образуются на этапе компиляции. </a:t>
            </a:r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FDFEEEC-0977-4E40-AC96-52B0C4000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741" y="2969182"/>
            <a:ext cx="4074897" cy="356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98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7A27DD9E-081F-44EB-8EA5-46567ED0DFF6}"/>
              </a:ext>
            </a:extLst>
          </p:cNvPr>
          <p:cNvSpPr txBox="1"/>
          <p:nvPr/>
        </p:nvSpPr>
        <p:spPr>
          <a:xfrm>
            <a:off x="1227664" y="970134"/>
            <a:ext cx="9826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ko-KR" sz="3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Спасибо за внимание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248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7A27DD9E-081F-44EB-8EA5-46567ED0DFF6}"/>
              </a:ext>
            </a:extLst>
          </p:cNvPr>
          <p:cNvSpPr txBox="1"/>
          <p:nvPr/>
        </p:nvSpPr>
        <p:spPr>
          <a:xfrm>
            <a:off x="1227664" y="970134"/>
            <a:ext cx="9826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NEV-2023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55E95F-1813-44CE-9036-FE7B7BA53D05}"/>
              </a:ext>
            </a:extLst>
          </p:cNvPr>
          <p:cNvSpPr txBox="1"/>
          <p:nvPr/>
        </p:nvSpPr>
        <p:spPr>
          <a:xfrm>
            <a:off x="1227665" y="2422053"/>
            <a:ext cx="103122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800" b="1" dirty="0">
                <a:solidFill>
                  <a:schemeClr val="bg1"/>
                </a:solidFill>
                <a:latin typeface="+mj-lt"/>
              </a:rPr>
              <a:t>NEV-2023 – </a:t>
            </a:r>
            <a:r>
              <a:rPr lang="ru-RU" altLang="ko-KR" sz="1800" b="1" dirty="0">
                <a:solidFill>
                  <a:schemeClr val="bg1"/>
                </a:solidFill>
                <a:latin typeface="+mj-lt"/>
              </a:rPr>
              <a:t>это язык высокого уровня, процедурный, строго типизированный и не являющийся объектно-ориентированным.</a:t>
            </a:r>
          </a:p>
          <a:p>
            <a:pPr algn="ctr">
              <a:lnSpc>
                <a:spcPct val="100000"/>
              </a:lnSpc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В своём распоряжении язык имеет 5 статических функций, 2 фундаментальных типа данных, две программные конструкции, возможность представления данных в целочисленном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(в 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2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системах счисления) и в строковом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форматах.</a:t>
            </a:r>
          </a:p>
          <a:p>
            <a:pPr algn="ctr">
              <a:lnSpc>
                <a:spcPct val="100000"/>
              </a:lnSpc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Так же допустимо использование арифметических и логических операций.</a:t>
            </a:r>
          </a:p>
          <a:p>
            <a:pPr algn="ctr">
              <a:lnSpc>
                <a:spcPct val="100000"/>
              </a:lnSpc>
            </a:pPr>
            <a:r>
              <a:rPr lang="ru-RU" altLang="ko-KR" sz="1800" b="1" dirty="0">
                <a:solidFill>
                  <a:schemeClr val="bg1"/>
                </a:solidFill>
                <a:latin typeface="+mj-lt"/>
              </a:rPr>
              <a:t> </a:t>
            </a:r>
            <a:endParaRPr lang="ko-KR" altLang="en-US" sz="18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55536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3C4CC58-BC92-440B-95BF-6F2B6BA303F3}"/>
              </a:ext>
            </a:extLst>
          </p:cNvPr>
          <p:cNvSpPr txBox="1"/>
          <p:nvPr/>
        </p:nvSpPr>
        <p:spPr>
          <a:xfrm>
            <a:off x="7739435" y="1207760"/>
            <a:ext cx="4197922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  <a:latin typeface="+mj-lt"/>
              </a:rPr>
              <a:t>Язык 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NEV-2023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 поддерживает использование латинского алфавита, цифр и символов (в том числе спец. символов – табуляция и переход на новую строку)</a:t>
            </a:r>
          </a:p>
          <a:p>
            <a:r>
              <a:rPr lang="ru-RU" b="1" dirty="0">
                <a:solidFill>
                  <a:schemeClr val="bg1"/>
                </a:solidFill>
                <a:latin typeface="+mj-lt"/>
              </a:rPr>
              <a:t>Для контроля использования символов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,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 данные проверяются через таблицу, которая соответствует таблицы кодировок 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windows-1251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.</a:t>
            </a:r>
          </a:p>
          <a:p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В ней отмечены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: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 </a:t>
            </a:r>
            <a:endParaRPr lang="en-US" b="1" dirty="0">
              <a:solidFill>
                <a:schemeClr val="bg1"/>
              </a:solidFill>
              <a:latin typeface="+mj-lt"/>
            </a:endParaRPr>
          </a:p>
          <a:p>
            <a:r>
              <a:rPr lang="en-US" b="1" dirty="0">
                <a:solidFill>
                  <a:schemeClr val="bg1"/>
                </a:solidFill>
                <a:latin typeface="+mj-lt"/>
              </a:rPr>
              <a:t>// S – ( ) {}# &lt; &gt; ! &amp; * + - = , ;</a:t>
            </a:r>
          </a:p>
          <a:p>
            <a:r>
              <a:rPr lang="en-US" b="1" dirty="0">
                <a:solidFill>
                  <a:schemeClr val="bg1"/>
                </a:solidFill>
                <a:latin typeface="+mj-lt"/>
              </a:rPr>
              <a:t>// P –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пробел, табуляция</a:t>
            </a:r>
          </a:p>
          <a:p>
            <a:r>
              <a:rPr lang="en-US" b="1" dirty="0">
                <a:solidFill>
                  <a:schemeClr val="bg1"/>
                </a:solidFill>
                <a:latin typeface="+mj-lt"/>
              </a:rPr>
              <a:t>// N (NEW) –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новая строка</a:t>
            </a:r>
          </a:p>
          <a:p>
            <a:r>
              <a:rPr lang="en-US" b="1" dirty="0">
                <a:solidFill>
                  <a:schemeClr val="bg1"/>
                </a:solidFill>
                <a:latin typeface="+mj-lt"/>
              </a:rPr>
              <a:t>// F (FALSE) –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запрещённый</a:t>
            </a:r>
          </a:p>
          <a:p>
            <a:r>
              <a:rPr lang="en-US" b="1" dirty="0">
                <a:solidFill>
                  <a:schemeClr val="bg1"/>
                </a:solidFill>
                <a:latin typeface="+mj-lt"/>
              </a:rPr>
              <a:t>// T (TRUE) –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разрешённый</a:t>
            </a:r>
          </a:p>
          <a:p>
            <a:r>
              <a:rPr lang="en-US" b="1" dirty="0">
                <a:solidFill>
                  <a:schemeClr val="bg1"/>
                </a:solidFill>
                <a:latin typeface="+mj-lt"/>
              </a:rPr>
              <a:t>// I (IGNORED) –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игнорируемый</a:t>
            </a:r>
          </a:p>
          <a:p>
            <a:r>
              <a:rPr lang="en-US" b="1" dirty="0">
                <a:solidFill>
                  <a:schemeClr val="bg1"/>
                </a:solidFill>
                <a:latin typeface="+mj-lt"/>
              </a:rPr>
              <a:t>// Q – "</a:t>
            </a:r>
            <a:endParaRPr lang="ru-BY" b="1" dirty="0">
              <a:solidFill>
                <a:schemeClr val="bg1"/>
              </a:solidFill>
              <a:latin typeface="+mj-lt"/>
            </a:endParaRPr>
          </a:p>
          <a:p>
            <a:endParaRPr lang="en-US" altLang="ko-KR" sz="1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A0463D-7D8F-4185-A66A-BC8EED211D5B}"/>
              </a:ext>
            </a:extLst>
          </p:cNvPr>
          <p:cNvSpPr txBox="1"/>
          <p:nvPr/>
        </p:nvSpPr>
        <p:spPr>
          <a:xfrm>
            <a:off x="7739435" y="684540"/>
            <a:ext cx="4197922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ru-RU" sz="2800" dirty="0">
                <a:solidFill>
                  <a:schemeClr val="bg1"/>
                </a:solidFill>
              </a:rPr>
              <a:t>Алфавит языка</a:t>
            </a:r>
            <a:endParaRPr lang="en-US" altLang="ko-KR" sz="2800" dirty="0">
              <a:solidFill>
                <a:schemeClr val="bg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54F9C49-2215-4C5F-B4E0-EB3611A9C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3" y="728133"/>
            <a:ext cx="7253660" cy="4985532"/>
          </a:xfrm>
          <a:prstGeom prst="rect">
            <a:avLst/>
          </a:prstGeom>
          <a:effectLst>
            <a:outerShdw blurRad="38100" sx="101000" sy="101000" algn="ctr" rotWithShape="0">
              <a:prstClr val="black">
                <a:alpha val="23000"/>
              </a:prstClr>
            </a:outerShdw>
          </a:effec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F1BF4DF-5F4E-4585-B90C-464BEC2107B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4416" b="4416"/>
          <a:stretch>
            <a:fillRect/>
          </a:stretch>
        </p:blipFill>
        <p:spPr>
          <a:xfrm>
            <a:off x="485775" y="946150"/>
            <a:ext cx="6818066" cy="459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45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00F28881-81D1-4F0B-A3C1-C898F9EE30B8}"/>
              </a:ext>
            </a:extLst>
          </p:cNvPr>
          <p:cNvCxnSpPr>
            <a:cxnSpLocks/>
          </p:cNvCxnSpPr>
          <p:nvPr/>
        </p:nvCxnSpPr>
        <p:spPr>
          <a:xfrm>
            <a:off x="0" y="3845689"/>
            <a:ext cx="12192000" cy="0"/>
          </a:xfrm>
          <a:prstGeom prst="line">
            <a:avLst/>
          </a:prstGeom>
          <a:noFill/>
          <a:ln w="12700" cap="flat">
            <a:solidFill>
              <a:schemeClr val="bg1"/>
            </a:solidFill>
            <a:prstDash val="solid"/>
            <a:miter/>
          </a:ln>
        </p:spPr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DB285F6D-0F66-4B9D-B11A-D0F7A4FBC2FD}"/>
              </a:ext>
            </a:extLst>
          </p:cNvPr>
          <p:cNvSpPr txBox="1"/>
          <p:nvPr/>
        </p:nvSpPr>
        <p:spPr>
          <a:xfrm>
            <a:off x="3966634" y="257603"/>
            <a:ext cx="39572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827775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l"/>
            <a:r>
              <a:rPr lang="ru-RU" altLang="ko-KR" sz="4400" b="1" dirty="0">
                <a:solidFill>
                  <a:schemeClr val="bg1"/>
                </a:solidFill>
              </a:rPr>
              <a:t>Типы данных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C429E2A-D149-4D33-9E81-38328DB67DDF}"/>
              </a:ext>
            </a:extLst>
          </p:cNvPr>
          <p:cNvSpPr txBox="1"/>
          <p:nvPr/>
        </p:nvSpPr>
        <p:spPr>
          <a:xfrm>
            <a:off x="1356167" y="1904315"/>
            <a:ext cx="94796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j-lt"/>
              </a:rPr>
              <a:t>number -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Фундаментальный тип данных. Предусмотрен для объявления целочисленных данных (4 байта). Максимальное значение: 2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147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483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647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,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минимальное значение:  -2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147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483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648.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Автоматически инициализируется нулевым значением.</a:t>
            </a:r>
            <a:endParaRPr lang="ru-BY" b="1" dirty="0">
              <a:solidFill>
                <a:schemeClr val="bg1"/>
              </a:solidFill>
              <a:latin typeface="+mj-lt"/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182AB6-D287-4328-BBAA-6AF293080E70}"/>
              </a:ext>
            </a:extLst>
          </p:cNvPr>
          <p:cNvSpPr txBox="1"/>
          <p:nvPr/>
        </p:nvSpPr>
        <p:spPr>
          <a:xfrm>
            <a:off x="1356167" y="4570193"/>
            <a:ext cx="9479666" cy="1026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en-US" b="1" dirty="0">
                <a:solidFill>
                  <a:schemeClr val="bg1"/>
                </a:solidFill>
                <a:latin typeface="+mj-lt"/>
              </a:rPr>
              <a:t>string -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Фундаментальный тип данных. Предусмотрен для объявления строк. 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	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(1 символ – 1 байт). 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+mj-lt"/>
              </a:rPr>
              <a:t>Автоматическая инициализация строкой нулевой длины. Максимальное количество символов в строке – 255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.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8" name="직사각형 15">
            <a:extLst>
              <a:ext uri="{FF2B5EF4-FFF2-40B4-BE49-F238E27FC236}">
                <a16:creationId xmlns:a16="http://schemas.microsoft.com/office/drawing/2014/main" id="{31AC64B0-CC12-4187-85F9-E1DDF3CB5CC4}"/>
              </a:ext>
            </a:extLst>
          </p:cNvPr>
          <p:cNvSpPr/>
          <p:nvPr/>
        </p:nvSpPr>
        <p:spPr>
          <a:xfrm>
            <a:off x="1356167" y="1426876"/>
            <a:ext cx="40280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01. 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number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직사각형 15">
            <a:extLst>
              <a:ext uri="{FF2B5EF4-FFF2-40B4-BE49-F238E27FC236}">
                <a16:creationId xmlns:a16="http://schemas.microsoft.com/office/drawing/2014/main" id="{8C825F8C-5A30-45B1-AB1F-A85152E14E46}"/>
              </a:ext>
            </a:extLst>
          </p:cNvPr>
          <p:cNvSpPr/>
          <p:nvPr/>
        </p:nvSpPr>
        <p:spPr>
          <a:xfrm>
            <a:off x="1356167" y="4173354"/>
            <a:ext cx="40280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02. string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0763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7A27DD9E-081F-44EB-8EA5-46567ED0DFF6}"/>
              </a:ext>
            </a:extLst>
          </p:cNvPr>
          <p:cNvSpPr txBox="1"/>
          <p:nvPr/>
        </p:nvSpPr>
        <p:spPr>
          <a:xfrm>
            <a:off x="1551755" y="634467"/>
            <a:ext cx="878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Идентификаторы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55E95F-1813-44CE-9036-FE7B7BA53D05}"/>
              </a:ext>
            </a:extLst>
          </p:cNvPr>
          <p:cNvSpPr txBox="1"/>
          <p:nvPr/>
        </p:nvSpPr>
        <p:spPr>
          <a:xfrm>
            <a:off x="1227666" y="2422053"/>
            <a:ext cx="9826158" cy="2955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indent="450215">
              <a:spcBef>
                <a:spcPts val="1800"/>
              </a:spcBef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Идентификаторы могут выступать в качестве имен функций, параметров, переменных. Зарезервированные идентификаторы не предусмотрены. Идентификаторы не должны совпадать с ключевыми словами.</a:t>
            </a:r>
            <a:endParaRPr lang="ru-BY" sz="1800" b="1" dirty="0">
              <a:solidFill>
                <a:schemeClr val="bg1"/>
              </a:solidFill>
              <a:latin typeface="+mj-lt"/>
            </a:endParaRPr>
          </a:p>
          <a:p>
            <a:pPr indent="450215"/>
            <a:r>
              <a:rPr lang="ru-RU" sz="1800" b="1" dirty="0">
                <a:solidFill>
                  <a:schemeClr val="bg1"/>
                </a:solidFill>
                <a:latin typeface="+mj-lt"/>
              </a:rPr>
              <a:t>Имя идентификатора составляется по следующим правилам:</a:t>
            </a:r>
            <a:endParaRPr lang="ru-BY" sz="1800" b="1" dirty="0">
              <a:solidFill>
                <a:schemeClr val="bg1"/>
              </a:solidFill>
              <a:latin typeface="+mj-lt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состоит из символов [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a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..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z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] ;</a:t>
            </a:r>
            <a:endParaRPr lang="ru-BY" sz="1800" b="1" dirty="0">
              <a:solidFill>
                <a:schemeClr val="bg1"/>
              </a:solidFill>
              <a:latin typeface="+mj-lt"/>
            </a:endParaRPr>
          </a:p>
          <a:p>
            <a:pPr marL="342900" lvl="0" indent="-342900">
              <a:spcAft>
                <a:spcPts val="1200"/>
              </a:spcAft>
              <a:buFont typeface="Symbol" panose="05050102010706020507" pitchFamily="18" charset="2"/>
              <a:buChar char=""/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длина идентификатора не должна превышать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 8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 символов. При превышении максимально допустимой длины будет происходить усечение.</a:t>
            </a:r>
            <a:endParaRPr lang="ru-BY" sz="18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52350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7A27DD9E-081F-44EB-8EA5-46567ED0DFF6}"/>
              </a:ext>
            </a:extLst>
          </p:cNvPr>
          <p:cNvSpPr txBox="1"/>
          <p:nvPr/>
        </p:nvSpPr>
        <p:spPr>
          <a:xfrm>
            <a:off x="1551755" y="634467"/>
            <a:ext cx="878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Литералы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55E95F-1813-44CE-9036-FE7B7BA53D05}"/>
              </a:ext>
            </a:extLst>
          </p:cNvPr>
          <p:cNvSpPr txBox="1"/>
          <p:nvPr/>
        </p:nvSpPr>
        <p:spPr>
          <a:xfrm>
            <a:off x="1114250" y="1843319"/>
            <a:ext cx="10055320" cy="2371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lnSpc>
                <a:spcPct val="115000"/>
              </a:lnSpc>
            </a:pPr>
            <a:r>
              <a:rPr lang="ru-RU" sz="2000" b="1" dirty="0">
                <a:solidFill>
                  <a:schemeClr val="bg1"/>
                </a:solidFill>
                <a:latin typeface="+mj-lt"/>
              </a:rPr>
              <a:t>Целочисленные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:</a:t>
            </a: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десятичная: [0..9], без префикса;</a:t>
            </a:r>
            <a:endParaRPr lang="ru-BY" sz="1800" b="1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шестнадцатеричная: [0..9], [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A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..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F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], начинается с префикса ‘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q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’. </a:t>
            </a:r>
            <a:endParaRPr lang="en-US" sz="1800" b="1" dirty="0">
              <a:solidFill>
                <a:schemeClr val="bg1"/>
              </a:solidFill>
              <a:latin typeface="+mj-lt"/>
            </a:endParaRPr>
          </a:p>
          <a:p>
            <a:pPr>
              <a:lnSpc>
                <a:spcPct val="115000"/>
              </a:lnSpc>
            </a:pPr>
            <a:r>
              <a:rPr lang="ru-RU" sz="2000" b="1" dirty="0">
                <a:solidFill>
                  <a:schemeClr val="bg1"/>
                </a:solidFill>
                <a:latin typeface="+mj-lt"/>
              </a:rPr>
              <a:t>Строковые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:</a:t>
            </a: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Символы, заключенные в “…” (двойные кавычки)</a:t>
            </a:r>
          </a:p>
          <a:p>
            <a:pPr marL="28575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Число строковых литералов не превышает 255, при превышении данного лимита         будет происходить остановка программы.</a:t>
            </a:r>
          </a:p>
        </p:txBody>
      </p:sp>
    </p:spTree>
    <p:extLst>
      <p:ext uri="{BB962C8B-B14F-4D97-AF65-F5344CB8AC3E}">
        <p14:creationId xmlns:p14="http://schemas.microsoft.com/office/powerpoint/2010/main" val="3739446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7A27DD9E-081F-44EB-8EA5-46567ED0DFF6}"/>
              </a:ext>
            </a:extLst>
          </p:cNvPr>
          <p:cNvSpPr txBox="1"/>
          <p:nvPr/>
        </p:nvSpPr>
        <p:spPr>
          <a:xfrm>
            <a:off x="1551755" y="634467"/>
            <a:ext cx="878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Пример объявления данных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55E95F-1813-44CE-9036-FE7B7BA53D05}"/>
              </a:ext>
            </a:extLst>
          </p:cNvPr>
          <p:cNvSpPr txBox="1"/>
          <p:nvPr/>
        </p:nvSpPr>
        <p:spPr>
          <a:xfrm>
            <a:off x="1114250" y="1513908"/>
            <a:ext cx="9963499" cy="4465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При объявлении переменных используется следующая конструкция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:</a:t>
            </a:r>
          </a:p>
          <a:p>
            <a:pPr algn="l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  <a:latin typeface="+mj-lt"/>
              </a:rPr>
              <a:t>number &lt;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тип данных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&gt; &lt;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идентификатор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&gt;;</a:t>
            </a:r>
          </a:p>
          <a:p>
            <a:pPr algn="l">
              <a:lnSpc>
                <a:spcPct val="100000"/>
              </a:lnSpc>
            </a:pPr>
            <a:endParaRPr lang="ru-RU" sz="1800" b="1" dirty="0">
              <a:solidFill>
                <a:schemeClr val="bg1"/>
              </a:solidFill>
              <a:latin typeface="+mj-lt"/>
            </a:endParaRP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При объявлении функции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с возвращающими значениями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:</a:t>
            </a:r>
          </a:p>
          <a:p>
            <a:pPr algn="l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  <a:latin typeface="+mj-lt"/>
              </a:rPr>
              <a:t>&lt;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тип данных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&gt;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function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&lt;идентификатор&gt;(&lt;тип данных&gt;  &lt;идентификатор&gt;,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 …)</a:t>
            </a:r>
            <a:endParaRPr lang="ru-BY" sz="1800" b="1" dirty="0">
              <a:solidFill>
                <a:schemeClr val="bg1"/>
              </a:solidFill>
              <a:latin typeface="+mj-lt"/>
            </a:endParaRPr>
          </a:p>
          <a:p>
            <a:pPr algn="l">
              <a:lnSpc>
                <a:spcPct val="100000"/>
              </a:lnSpc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{…}</a:t>
            </a:r>
            <a:endParaRPr lang="ru-RU" sz="1800" b="1" dirty="0">
              <a:solidFill>
                <a:schemeClr val="bg1"/>
              </a:solidFill>
              <a:latin typeface="+mj-lt"/>
            </a:endParaRPr>
          </a:p>
          <a:p>
            <a:pPr algn="l">
              <a:lnSpc>
                <a:spcPct val="100000"/>
              </a:lnSpc>
            </a:pPr>
            <a:endParaRPr lang="ru-RU" sz="1800" b="1" dirty="0">
              <a:solidFill>
                <a:schemeClr val="bg1"/>
              </a:solidFill>
              <a:latin typeface="+mj-lt"/>
            </a:endParaRP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При объявлении функции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с возвращающими значениями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:</a:t>
            </a:r>
          </a:p>
          <a:p>
            <a:pPr algn="l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  <a:latin typeface="+mj-lt"/>
              </a:rPr>
              <a:t>void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function &lt;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идентификатор&gt;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(&lt;тип данных&gt;  &lt;идентификатор&gt;,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ru-RU" sz="1800" b="1" dirty="0">
                <a:solidFill>
                  <a:schemeClr val="bg1"/>
                </a:solidFill>
                <a:latin typeface="+mj-lt"/>
              </a:rPr>
              <a:t> …)</a:t>
            </a:r>
            <a:endParaRPr lang="ru-BY" sz="1800" b="1" dirty="0">
              <a:solidFill>
                <a:schemeClr val="bg1"/>
              </a:solidFill>
              <a:latin typeface="+mj-lt"/>
            </a:endParaRPr>
          </a:p>
          <a:p>
            <a:pPr algn="l">
              <a:lnSpc>
                <a:spcPct val="100000"/>
              </a:lnSpc>
            </a:pPr>
            <a:r>
              <a:rPr lang="ru-RU" sz="1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800" b="1" dirty="0">
                <a:solidFill>
                  <a:schemeClr val="bg1"/>
                </a:solidFill>
                <a:latin typeface="+mj-lt"/>
              </a:rPr>
              <a:t>{…}</a:t>
            </a:r>
          </a:p>
          <a:p>
            <a:pPr algn="l"/>
            <a:r>
              <a:rPr lang="en-US" sz="2400" b="1" dirty="0">
                <a:solidFill>
                  <a:schemeClr val="bg1"/>
                </a:solidFill>
                <a:latin typeface="+mj-lt"/>
              </a:rPr>
              <a:t>new number num  = 15;</a:t>
            </a:r>
            <a:r>
              <a:rPr lang="ru-RU" sz="2400" b="1" dirty="0">
                <a:solidFill>
                  <a:schemeClr val="bg1"/>
                </a:solidFill>
                <a:latin typeface="+mj-lt"/>
              </a:rPr>
              <a:t> </a:t>
            </a:r>
            <a:endParaRPr lang="en-US" sz="2400" b="1" dirty="0">
              <a:solidFill>
                <a:schemeClr val="bg1"/>
              </a:solidFill>
              <a:latin typeface="+mj-lt"/>
            </a:endParaRPr>
          </a:p>
          <a:p>
            <a:pPr algn="l"/>
            <a:r>
              <a:rPr lang="en-US" sz="2400" b="1" dirty="0">
                <a:solidFill>
                  <a:schemeClr val="bg1"/>
                </a:solidFill>
                <a:latin typeface="+mj-lt"/>
              </a:rPr>
              <a:t>new string str = “Test”;</a:t>
            </a:r>
          </a:p>
          <a:p>
            <a:pPr algn="l"/>
            <a:r>
              <a:rPr lang="en-US" sz="2400" b="1" dirty="0">
                <a:solidFill>
                  <a:schemeClr val="bg1"/>
                </a:solidFill>
                <a:latin typeface="+mj-lt"/>
              </a:rPr>
              <a:t>number function </a:t>
            </a:r>
            <a:r>
              <a:rPr lang="en-US" sz="2400" b="1" dirty="0" err="1">
                <a:solidFill>
                  <a:schemeClr val="bg1"/>
                </a:solidFill>
                <a:latin typeface="+mj-lt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+mj-lt"/>
              </a:rPr>
              <a:t> (number a, number b) </a:t>
            </a:r>
            <a:endParaRPr lang="ru-BY" sz="24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5566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5A0463D-7D8F-4185-A66A-BC8EED211D5B}"/>
              </a:ext>
            </a:extLst>
          </p:cNvPr>
          <p:cNvSpPr txBox="1"/>
          <p:nvPr/>
        </p:nvSpPr>
        <p:spPr>
          <a:xfrm>
            <a:off x="8220997" y="1094849"/>
            <a:ext cx="3598826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sz="2800" dirty="0">
                <a:solidFill>
                  <a:schemeClr val="bg1"/>
                </a:solidFill>
              </a:rPr>
              <a:t>Операции языка</a:t>
            </a:r>
            <a:endParaRPr lang="en-US" altLang="ko-KR" sz="2800" dirty="0">
              <a:solidFill>
                <a:schemeClr val="bg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54F9C49-2215-4C5F-B4E0-EB3611A9C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99" y="728133"/>
            <a:ext cx="7081800" cy="5401734"/>
          </a:xfrm>
          <a:prstGeom prst="rect">
            <a:avLst/>
          </a:prstGeom>
          <a:effectLst>
            <a:outerShdw blurRad="38100" sx="101000" sy="101000" algn="ctr" rotWithShape="0">
              <a:prstClr val="black">
                <a:alpha val="23000"/>
              </a:prstClr>
            </a:outerShdw>
          </a:effec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52FFC19-6022-4AF6-82C0-0587BA35575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500" b="500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165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7A27DD9E-081F-44EB-8EA5-46567ED0DFF6}"/>
              </a:ext>
            </a:extLst>
          </p:cNvPr>
          <p:cNvSpPr txBox="1"/>
          <p:nvPr/>
        </p:nvSpPr>
        <p:spPr>
          <a:xfrm>
            <a:off x="1775747" y="692341"/>
            <a:ext cx="878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Программные конструкции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55E95F-1813-44CE-9036-FE7B7BA53D05}"/>
              </a:ext>
            </a:extLst>
          </p:cNvPr>
          <p:cNvSpPr txBox="1"/>
          <p:nvPr/>
        </p:nvSpPr>
        <p:spPr>
          <a:xfrm>
            <a:off x="933369" y="4518945"/>
            <a:ext cx="239845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criterion: a &amp; 2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#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Cycle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{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a = a - 1;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}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#</a:t>
            </a:r>
            <a:endParaRPr lang="ko-KR" altLang="en-US" sz="1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D0BC57B-9C47-4306-BF87-A95321F6E89D}"/>
              </a:ext>
            </a:extLst>
          </p:cNvPr>
          <p:cNvSpPr/>
          <p:nvPr/>
        </p:nvSpPr>
        <p:spPr>
          <a:xfrm>
            <a:off x="933369" y="2596750"/>
            <a:ext cx="484239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criterion: &lt;</a:t>
            </a:r>
            <a:r>
              <a:rPr lang="ru-RU" altLang="ko-KR" sz="1400" b="1" dirty="0" err="1">
                <a:solidFill>
                  <a:schemeClr val="bg1"/>
                </a:solidFill>
                <a:latin typeface="+mj-lt"/>
              </a:rPr>
              <a:t>индентификатор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 /&lt;</a:t>
            </a:r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литерал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</a:t>
            </a:r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&lt;</a:t>
            </a:r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логический оператор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 &lt;</a:t>
            </a:r>
            <a:r>
              <a:rPr lang="ru-RU" altLang="ko-KR" sz="1400" b="1" dirty="0" err="1">
                <a:solidFill>
                  <a:schemeClr val="bg1"/>
                </a:solidFill>
                <a:latin typeface="+mj-lt"/>
              </a:rPr>
              <a:t>индентификатор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 /&lt;</a:t>
            </a:r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литерал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</a:t>
            </a:r>
            <a:endParaRPr lang="ru-RU" altLang="ko-KR" sz="1400" b="1" dirty="0">
              <a:solidFill>
                <a:schemeClr val="bg1"/>
              </a:solidFill>
              <a:latin typeface="+mj-lt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#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Cycle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{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&lt;</a:t>
            </a:r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инструкции языка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}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#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072A1AD-0780-41E9-BDFE-B1B6C379979E}"/>
              </a:ext>
            </a:extLst>
          </p:cNvPr>
          <p:cNvSpPr/>
          <p:nvPr/>
        </p:nvSpPr>
        <p:spPr>
          <a:xfrm>
            <a:off x="933371" y="1936323"/>
            <a:ext cx="2398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400" b="1" dirty="0">
                <a:solidFill>
                  <a:schemeClr val="bg1"/>
                </a:solidFill>
                <a:latin typeface="+mj-lt"/>
              </a:rPr>
              <a:t>Цикл</a:t>
            </a:r>
            <a:endParaRPr lang="en-US" altLang="ko-KR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AEE25E-9D17-4733-A2C9-0CB24FF2D0DC}"/>
              </a:ext>
            </a:extLst>
          </p:cNvPr>
          <p:cNvSpPr txBox="1"/>
          <p:nvPr/>
        </p:nvSpPr>
        <p:spPr>
          <a:xfrm>
            <a:off x="6630043" y="4412632"/>
            <a:ext cx="239845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criterion: a &amp; 2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#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 err="1">
                <a:solidFill>
                  <a:schemeClr val="bg1"/>
                </a:solidFill>
                <a:latin typeface="+mj-lt"/>
              </a:rPr>
              <a:t>Istrue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 { a = a - 1; }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 err="1">
                <a:solidFill>
                  <a:schemeClr val="bg1"/>
                </a:solidFill>
                <a:latin typeface="+mj-lt"/>
              </a:rPr>
              <a:t>Isfalse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 { a = a + 1; }</a:t>
            </a:r>
          </a:p>
          <a:p>
            <a:pPr algn="l">
              <a:lnSpc>
                <a:spcPct val="100000"/>
              </a:lnSpc>
            </a:pP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#</a:t>
            </a:r>
            <a:endParaRPr lang="ko-KR" altLang="en-US" sz="1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직사각형 41">
            <a:extLst>
              <a:ext uri="{FF2B5EF4-FFF2-40B4-BE49-F238E27FC236}">
                <a16:creationId xmlns:a16="http://schemas.microsoft.com/office/drawing/2014/main" id="{D27E62B0-1ED4-47A3-8DD5-4A069A8D22C5}"/>
              </a:ext>
            </a:extLst>
          </p:cNvPr>
          <p:cNvSpPr/>
          <p:nvPr/>
        </p:nvSpPr>
        <p:spPr>
          <a:xfrm>
            <a:off x="6630043" y="2596750"/>
            <a:ext cx="48423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criterion: &lt;</a:t>
            </a:r>
            <a:r>
              <a:rPr lang="ru-RU" altLang="ko-KR" sz="1400" b="1" dirty="0" err="1">
                <a:solidFill>
                  <a:schemeClr val="bg1"/>
                </a:solidFill>
                <a:latin typeface="+mj-lt"/>
              </a:rPr>
              <a:t>индентификатор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 /&lt;</a:t>
            </a:r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литерал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</a:t>
            </a:r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&lt;</a:t>
            </a:r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логический оператор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 &lt;</a:t>
            </a:r>
            <a:r>
              <a:rPr lang="ru-RU" altLang="ko-KR" sz="1400" b="1" dirty="0" err="1">
                <a:solidFill>
                  <a:schemeClr val="bg1"/>
                </a:solidFill>
                <a:latin typeface="+mj-lt"/>
              </a:rPr>
              <a:t>индентификатор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 /&lt;</a:t>
            </a:r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литерал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</a:t>
            </a:r>
            <a:endParaRPr lang="ru-RU" altLang="ko-KR" sz="1400" b="1" dirty="0">
              <a:solidFill>
                <a:schemeClr val="bg1"/>
              </a:solidFill>
              <a:latin typeface="+mj-lt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#</a:t>
            </a:r>
          </a:p>
          <a:p>
            <a:r>
              <a:rPr lang="en-US" altLang="ko-KR" sz="1400" b="1" dirty="0" err="1">
                <a:solidFill>
                  <a:schemeClr val="bg1"/>
                </a:solidFill>
                <a:latin typeface="+mj-lt"/>
              </a:rPr>
              <a:t>Istrue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 { &lt;</a:t>
            </a:r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инструкции языка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 }</a:t>
            </a:r>
          </a:p>
          <a:p>
            <a:r>
              <a:rPr lang="en-US" altLang="ko-KR" sz="1400" b="1" dirty="0" err="1">
                <a:solidFill>
                  <a:schemeClr val="bg1"/>
                </a:solidFill>
                <a:latin typeface="+mj-lt"/>
              </a:rPr>
              <a:t>Isfalse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 {&lt;</a:t>
            </a:r>
            <a:r>
              <a:rPr lang="ru-RU" altLang="ko-KR" sz="1400" b="1" dirty="0">
                <a:solidFill>
                  <a:schemeClr val="bg1"/>
                </a:solidFill>
                <a:latin typeface="+mj-lt"/>
              </a:rPr>
              <a:t>инструкции языка</a:t>
            </a:r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&gt;}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+mj-lt"/>
              </a:rPr>
              <a:t>#</a:t>
            </a:r>
          </a:p>
        </p:txBody>
      </p:sp>
      <p:sp>
        <p:nvSpPr>
          <p:cNvPr id="17" name="직사각형 42">
            <a:extLst>
              <a:ext uri="{FF2B5EF4-FFF2-40B4-BE49-F238E27FC236}">
                <a16:creationId xmlns:a16="http://schemas.microsoft.com/office/drawing/2014/main" id="{C169801D-3C76-494B-A4B7-25A77C167E0D}"/>
              </a:ext>
            </a:extLst>
          </p:cNvPr>
          <p:cNvSpPr/>
          <p:nvPr/>
        </p:nvSpPr>
        <p:spPr>
          <a:xfrm>
            <a:off x="6630045" y="1936323"/>
            <a:ext cx="2398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400" b="1" dirty="0">
                <a:solidFill>
                  <a:schemeClr val="bg1"/>
                </a:solidFill>
                <a:latin typeface="+mj-lt"/>
              </a:rPr>
              <a:t>Условие</a:t>
            </a:r>
            <a:endParaRPr lang="en-US" altLang="ko-KR" sz="24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55998095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lt Warp - Rubik Light">
      <a:majorFont>
        <a:latin typeface="Tilt Warp"/>
        <a:ea typeface="Arial Unicode MS"/>
        <a:cs typeface=""/>
      </a:majorFont>
      <a:minorFont>
        <a:latin typeface="Rubik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1">
                <a:alpha val="15000"/>
              </a:schemeClr>
            </a:gs>
            <a:gs pos="100000">
              <a:schemeClr val="bg1">
                <a:alpha val="0"/>
              </a:schemeClr>
            </a:gs>
          </a:gsLst>
          <a:lin ang="5400000" scaled="1"/>
        </a:gradFill>
        <a:ln w="6350">
          <a:solidFill>
            <a:schemeClr val="bg1"/>
          </a:solidFill>
        </a:ln>
      </a:spPr>
      <a:bodyPr rtlCol="0" anchor="ctr"/>
      <a:lstStyle>
        <a:defPPr algn="ctr">
          <a:defRPr sz="2800" dirty="0" smtClean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2893</TotalTime>
  <Words>688</Words>
  <Application>Microsoft Office PowerPoint</Application>
  <PresentationFormat>Широкоэкранный</PresentationFormat>
  <Paragraphs>110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Tilt Warp</vt:lpstr>
      <vt:lpstr>Rubik Light</vt:lpstr>
      <vt:lpstr>Symbol</vt:lpstr>
      <vt:lpstr>맑은 고딕</vt:lpstr>
      <vt:lpstr>Arial</vt:lpstr>
      <vt:lpstr>PPTMON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Женя Нехайчик</cp:lastModifiedBy>
  <cp:revision>243</cp:revision>
  <dcterms:created xsi:type="dcterms:W3CDTF">2019-04-06T05:20:47Z</dcterms:created>
  <dcterms:modified xsi:type="dcterms:W3CDTF">2023-12-19T12:05:16Z</dcterms:modified>
</cp:coreProperties>
</file>

<file path=docProps/thumbnail.jpeg>
</file>